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7" r:id="rId5"/>
    <p:sldId id="271" r:id="rId6"/>
    <p:sldId id="261" r:id="rId7"/>
    <p:sldId id="262" r:id="rId8"/>
    <p:sldId id="269" r:id="rId9"/>
    <p:sldId id="273" r:id="rId10"/>
    <p:sldId id="263" r:id="rId11"/>
    <p:sldId id="268" r:id="rId12"/>
    <p:sldId id="276" r:id="rId13"/>
    <p:sldId id="277" r:id="rId14"/>
    <p:sldId id="270" r:id="rId15"/>
    <p:sldId id="265" r:id="rId16"/>
    <p:sldId id="272" r:id="rId17"/>
    <p:sldId id="274" r:id="rId18"/>
    <p:sldId id="275" r:id="rId19"/>
    <p:sldId id="26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4045C1-F722-45CD-8F89-A598C5562B64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7ACB947-1B45-456C-AB7A-54071E245493}" type="datetimeFigureOut">
              <a:rPr lang="sk-SK" smtClean="0"/>
              <a:t>22.1.2016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088" y="2862861"/>
            <a:ext cx="7759824" cy="864096"/>
          </a:xfrm>
        </p:spPr>
        <p:txBody>
          <a:bodyPr/>
          <a:lstStyle/>
          <a:p>
            <a:pPr algn="ctr"/>
            <a:r>
              <a:rPr lang="sk-SK" sz="4500" b="1" dirty="0" smtClean="0"/>
              <a:t>ZMENA</a:t>
            </a:r>
            <a:endParaRPr lang="sk-SK" sz="45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200800" cy="144016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sk-SK" sz="5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sk-SK" sz="7700" spc="-100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Robert</a:t>
            </a:r>
            <a:r>
              <a:rPr lang="sk-SK" sz="7700" spc="-10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7700" spc="-1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Šuník</a:t>
            </a:r>
            <a:endParaRPr lang="sk-SK" sz="7700" spc="-1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689814"/>
            <a:ext cx="3262041" cy="7200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74749" y="2636912"/>
            <a:ext cx="775982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4500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92088" y="1146114"/>
            <a:ext cx="775982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4500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1600200" cy="16002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92088" y="1146114"/>
            <a:ext cx="775982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500" b="1" dirty="0" smtClean="0"/>
              <a:t>KOREKTNOSŤ</a:t>
            </a:r>
            <a:endParaRPr lang="sk-SK" sz="4500" b="1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92088" y="1916832"/>
            <a:ext cx="775982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500" b="1" dirty="0" smtClean="0"/>
              <a:t>FÉROVOSŤ</a:t>
            </a:r>
            <a:endParaRPr lang="sk-SK" sz="4500" b="1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92088" y="332656"/>
            <a:ext cx="775982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500" b="1" dirty="0" smtClean="0"/>
              <a:t>SKÚSENOSTI</a:t>
            </a:r>
            <a:endParaRPr lang="sk-SK" sz="4500" b="1" dirty="0"/>
          </a:p>
        </p:txBody>
      </p:sp>
    </p:spTree>
    <p:extLst>
      <p:ext uri="{BB962C8B-B14F-4D97-AF65-F5344CB8AC3E}">
        <p14:creationId xmlns:p14="http://schemas.microsoft.com/office/powerpoint/2010/main" val="3383540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100" dirty="0" smtClean="0"/>
              <a:t/>
            </a:r>
            <a:br>
              <a:rPr lang="sk-SK" sz="4100" dirty="0" smtClean="0"/>
            </a:br>
            <a:r>
              <a:rPr lang="sk-SK" sz="4100" dirty="0" smtClean="0"/>
              <a:t>STREDNODOBÉ CIELE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8479" y="1340768"/>
            <a:ext cx="7992887" cy="4343366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Priviesť </a:t>
            </a:r>
            <a:r>
              <a:rPr lang="sk-SK" dirty="0" smtClean="0"/>
              <a:t>ďalších marketingových partnerov pre jednotlivé súťaže </a:t>
            </a:r>
            <a:r>
              <a:rPr lang="sk-SK" dirty="0" err="1" smtClean="0"/>
              <a:t>ZsFZ</a:t>
            </a:r>
            <a:r>
              <a:rPr lang="sk-SK" dirty="0" smtClean="0"/>
              <a:t>.</a:t>
            </a:r>
            <a:endParaRPr lang="sk-SK" dirty="0" smtClean="0"/>
          </a:p>
          <a:p>
            <a:pPr marL="114300" indent="0">
              <a:buNone/>
            </a:pPr>
            <a:endParaRPr lang="sk-SK" dirty="0" smtClean="0"/>
          </a:p>
          <a:p>
            <a:pPr algn="just"/>
            <a:r>
              <a:rPr lang="sk-SK" dirty="0"/>
              <a:t>Reorganizácia </a:t>
            </a:r>
            <a:r>
              <a:rPr lang="sk-SK" dirty="0" smtClean="0"/>
              <a:t>súťaží SFZ </a:t>
            </a:r>
            <a:r>
              <a:rPr lang="sk-SK" dirty="0"/>
              <a:t>a jej dopad pre </a:t>
            </a:r>
            <a:r>
              <a:rPr lang="sk-SK" dirty="0" err="1" smtClean="0"/>
              <a:t>ZsFZ</a:t>
            </a:r>
            <a:endParaRPr lang="sk-SK" dirty="0" smtClean="0"/>
          </a:p>
          <a:p>
            <a:pPr algn="just"/>
            <a:endParaRPr lang="sk-SK" dirty="0"/>
          </a:p>
          <a:p>
            <a:pPr algn="just"/>
            <a:r>
              <a:rPr lang="sk-SK" dirty="0"/>
              <a:t>Výjazdové zasadnutia VV </a:t>
            </a:r>
            <a:r>
              <a:rPr lang="sk-SK" dirty="0" err="1"/>
              <a:t>ZsFZ</a:t>
            </a:r>
            <a:r>
              <a:rPr lang="sk-SK" dirty="0"/>
              <a:t> v jednotlivých </a:t>
            </a:r>
            <a:r>
              <a:rPr lang="sk-SK" dirty="0" err="1"/>
              <a:t>ObFZ</a:t>
            </a:r>
            <a:r>
              <a:rPr lang="sk-SK" dirty="0"/>
              <a:t> za účelom lepšieho spoznania problémov daného </a:t>
            </a:r>
            <a:r>
              <a:rPr lang="sk-SK" dirty="0" err="1"/>
              <a:t>ObFZ</a:t>
            </a:r>
            <a:r>
              <a:rPr lang="sk-SK" dirty="0"/>
              <a:t> a jeho klubov</a:t>
            </a:r>
          </a:p>
          <a:p>
            <a:pPr algn="just"/>
            <a:endParaRPr lang="sk-SK" dirty="0"/>
          </a:p>
          <a:p>
            <a:pPr marL="114300" indent="0" algn="just">
              <a:buNone/>
            </a:pPr>
            <a:endParaRPr lang="sk-SK" b="1" dirty="0"/>
          </a:p>
          <a:p>
            <a:pPr marL="11430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805264"/>
            <a:ext cx="3262041" cy="72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94" y="2204864"/>
            <a:ext cx="1185231" cy="144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578"/>
            <a:ext cx="129966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4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4820" y="1204072"/>
            <a:ext cx="7980040" cy="4480062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endParaRPr lang="sk-SK" dirty="0"/>
          </a:p>
          <a:p>
            <a:pPr algn="just"/>
            <a:r>
              <a:rPr lang="sk-SK" dirty="0" smtClean="0"/>
              <a:t>Vyhlásenie </a:t>
            </a:r>
            <a:r>
              <a:rPr lang="sk-SK" dirty="0"/>
              <a:t>jedenástky sezóny, rozhodcu, trénera </a:t>
            </a:r>
            <a:endParaRPr lang="sk-SK" dirty="0" smtClean="0"/>
          </a:p>
          <a:p>
            <a:pPr algn="just">
              <a:buFont typeface="Calibri" pitchFamily="34" charset="0"/>
              <a:buChar char="–"/>
            </a:pPr>
            <a:r>
              <a:rPr lang="sk-SK" b="1" dirty="0" smtClean="0"/>
              <a:t>sezóna </a:t>
            </a:r>
            <a:r>
              <a:rPr lang="sk-SK" b="1" dirty="0"/>
              <a:t>2016/2017</a:t>
            </a:r>
          </a:p>
          <a:p>
            <a:pPr marL="114300" indent="0">
              <a:buNone/>
            </a:pPr>
            <a:endParaRPr lang="sk-SK" dirty="0"/>
          </a:p>
          <a:p>
            <a:pPr algn="just"/>
            <a:r>
              <a:rPr lang="sk-SK" dirty="0"/>
              <a:t>Implementácia </a:t>
            </a:r>
            <a:r>
              <a:rPr lang="sk-SK" i="1" dirty="0"/>
              <a:t>Zákona č. 440/2015 Z. z. o športe a o </a:t>
            </a:r>
            <a:r>
              <a:rPr lang="sk-SK" i="1" dirty="0" smtClean="0"/>
              <a:t>zmene </a:t>
            </a:r>
            <a:r>
              <a:rPr lang="sk-SK" i="1" dirty="0"/>
              <a:t>a doplnení niektorých zákonov – </a:t>
            </a:r>
            <a:r>
              <a:rPr lang="sk-SK" b="1" dirty="0"/>
              <a:t>vypracovanie jednoduchého manuálu v spolupráci so SFZ , ktorý bude distribuovaný do jednotlivých klubov a </a:t>
            </a:r>
            <a:r>
              <a:rPr lang="sk-SK" b="1" dirty="0" err="1"/>
              <a:t>ObFZ</a:t>
            </a:r>
            <a:endParaRPr lang="sk-SK" b="1" dirty="0"/>
          </a:p>
          <a:p>
            <a:pPr marL="114300" indent="0">
              <a:buNone/>
            </a:pPr>
            <a:endParaRPr lang="sk-SK" dirty="0"/>
          </a:p>
          <a:p>
            <a:pPr algn="just"/>
            <a:r>
              <a:rPr lang="sk-SK" dirty="0"/>
              <a:t>Novelizácia </a:t>
            </a:r>
            <a:r>
              <a:rPr lang="sk-SK" dirty="0" err="1"/>
              <a:t>RaPP</a:t>
            </a:r>
            <a:r>
              <a:rPr lang="sk-SK" dirty="0"/>
              <a:t>, úprava stanov a predpisov v nadväznosti na zákon o športe, ale aj požiadaviek, ktoré vyplynuli počas platnosti nových stanov</a:t>
            </a:r>
          </a:p>
          <a:p>
            <a:pPr marL="114300" indent="0" algn="just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684134"/>
            <a:ext cx="3262041" cy="720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sk-SK" sz="4100" dirty="0" smtClean="0"/>
              <a:t/>
            </a:r>
            <a:br>
              <a:rPr lang="sk-SK" sz="4100" dirty="0" smtClean="0"/>
            </a:br>
            <a:r>
              <a:rPr lang="sk-SK" sz="4100" dirty="0" smtClean="0"/>
              <a:t>STREDNODOBÉ CIELE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68" y="5324134"/>
            <a:ext cx="127129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20000" cy="1143000"/>
          </a:xfrm>
        </p:spPr>
        <p:txBody>
          <a:bodyPr/>
          <a:lstStyle/>
          <a:p>
            <a:pPr algn="ctr"/>
            <a:r>
              <a:rPr lang="sk-SK" dirty="0" smtClean="0"/>
              <a:t>MLÁDEŽ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8316416" cy="4800600"/>
          </a:xfrm>
        </p:spPr>
        <p:txBody>
          <a:bodyPr/>
          <a:lstStyle/>
          <a:p>
            <a:r>
              <a:rPr lang="sk-SK" dirty="0"/>
              <a:t>Striedavý štart v mládežníckych </a:t>
            </a:r>
            <a:r>
              <a:rPr lang="sk-SK" dirty="0" smtClean="0"/>
              <a:t>kategóriách</a:t>
            </a:r>
          </a:p>
          <a:p>
            <a:pPr marL="114300" indent="0">
              <a:buNone/>
            </a:pPr>
            <a:endParaRPr lang="sk-SK" dirty="0" smtClean="0"/>
          </a:p>
          <a:p>
            <a:pPr algn="just"/>
            <a:r>
              <a:rPr lang="sk-SK" dirty="0"/>
              <a:t>Organizovať pre kluby U19 hrajúce súťaže </a:t>
            </a:r>
            <a:r>
              <a:rPr lang="sk-SK" dirty="0" err="1"/>
              <a:t>ZsFZ</a:t>
            </a:r>
            <a:r>
              <a:rPr lang="sk-SK" dirty="0"/>
              <a:t> turnaj o pohár predsedu </a:t>
            </a:r>
            <a:r>
              <a:rPr lang="sk-SK" dirty="0" err="1"/>
              <a:t>ZsFZ</a:t>
            </a:r>
            <a:r>
              <a:rPr lang="sk-SK" dirty="0"/>
              <a:t> </a:t>
            </a:r>
          </a:p>
          <a:p>
            <a:pPr algn="just">
              <a:buFont typeface="Calibri" pitchFamily="34" charset="0"/>
              <a:buChar char="–"/>
            </a:pPr>
            <a:r>
              <a:rPr lang="sk-SK" b="1" dirty="0"/>
              <a:t>sezóna 2016/2017 </a:t>
            </a:r>
            <a:endParaRPr lang="sk-SK" b="1" dirty="0" smtClean="0"/>
          </a:p>
          <a:p>
            <a:pPr marL="114300" indent="0" algn="just">
              <a:buNone/>
            </a:pPr>
            <a:endParaRPr lang="sk-SK" b="1" dirty="0" smtClean="0"/>
          </a:p>
          <a:p>
            <a:pPr algn="just"/>
            <a:r>
              <a:rPr lang="sk-SK" dirty="0"/>
              <a:t>Zapojenie VÚC do financovania mládeže po </a:t>
            </a:r>
            <a:r>
              <a:rPr lang="sk-SK" dirty="0" smtClean="0"/>
              <a:t>krajoch</a:t>
            </a:r>
          </a:p>
          <a:p>
            <a:pPr algn="just"/>
            <a:endParaRPr lang="sk-SK" b="1" dirty="0"/>
          </a:p>
          <a:p>
            <a:pPr algn="just"/>
            <a:r>
              <a:rPr lang="sk-SK" b="1" dirty="0" smtClean="0"/>
              <a:t>Spolu </a:t>
            </a:r>
            <a:r>
              <a:rPr lang="sk-SK" b="1" dirty="0"/>
              <a:t>so SFZ hľadať a zabezpečiť motivačný model spolufinancovania amatérskych klubov pracujúcich s mládežou už od jednotlivých oblastí a okresov</a:t>
            </a:r>
          </a:p>
          <a:p>
            <a:pPr algn="just"/>
            <a:endParaRPr lang="sk-SK" b="1" dirty="0"/>
          </a:p>
          <a:p>
            <a:pPr algn="just">
              <a:buFont typeface="Calibri" pitchFamily="34" charset="0"/>
              <a:buChar char="–"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55" y="5589240"/>
            <a:ext cx="1437870" cy="108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78" y="1200499"/>
            <a:ext cx="1022824" cy="108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84" y="3068960"/>
            <a:ext cx="136421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sk-SK" sz="2500" b="1" dirty="0"/>
              <a:t>Spolu so SFZ hľadať a zabezpečiť motivačný model spolufinancovania amatérskych klubov pracujúcich s mládežou už od jednotlivých oblastí a </a:t>
            </a:r>
            <a:r>
              <a:rPr lang="sk-SK" sz="2500" b="1" dirty="0" smtClean="0"/>
              <a:t>okresov</a:t>
            </a:r>
            <a:endParaRPr lang="sk-SK" sz="25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23399"/>
            <a:ext cx="8460432" cy="5301208"/>
          </a:xfrm>
        </p:spPr>
        <p:txBody>
          <a:bodyPr/>
          <a:lstStyle/>
          <a:p>
            <a:pPr algn="ctr"/>
            <a:r>
              <a:rPr lang="sk-SK" dirty="0"/>
              <a:t>c</a:t>
            </a:r>
            <a:r>
              <a:rPr lang="sk-SK" dirty="0" smtClean="0"/>
              <a:t>ca </a:t>
            </a:r>
            <a:r>
              <a:rPr lang="sk-SK" b="1" dirty="0" smtClean="0"/>
              <a:t>200 tisíc členov SFZ </a:t>
            </a:r>
            <a:r>
              <a:rPr lang="sk-SK" dirty="0" smtClean="0"/>
              <a:t>(funkcionári, tréneri, hráči, rozhodcovia, delegáti a pod.)</a:t>
            </a:r>
          </a:p>
          <a:p>
            <a:pPr marL="114300" indent="0" algn="ctr">
              <a:buNone/>
            </a:pPr>
            <a:endParaRPr lang="sk-SK" dirty="0"/>
          </a:p>
          <a:p>
            <a:pPr algn="ctr"/>
            <a:r>
              <a:rPr lang="sk-SK" dirty="0" smtClean="0"/>
              <a:t>Členské 5</a:t>
            </a:r>
            <a:r>
              <a:rPr lang="sk-SK" dirty="0"/>
              <a:t>€</a:t>
            </a:r>
            <a:r>
              <a:rPr lang="sk-SK" dirty="0" smtClean="0"/>
              <a:t>, z čoho </a:t>
            </a:r>
            <a:r>
              <a:rPr lang="sk-SK" b="1" dirty="0" smtClean="0"/>
              <a:t>4</a:t>
            </a:r>
            <a:r>
              <a:rPr lang="sk-SK" b="1" dirty="0"/>
              <a:t>€</a:t>
            </a:r>
            <a:r>
              <a:rPr lang="sk-SK" dirty="0" smtClean="0"/>
              <a:t> účelovo určené </a:t>
            </a:r>
            <a:r>
              <a:rPr lang="sk-SK" b="1" dirty="0" smtClean="0"/>
              <a:t>na podporu mládeže mimo ÚTM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200 tisíc </a:t>
            </a:r>
            <a:r>
              <a:rPr lang="sk-SK" smtClean="0"/>
              <a:t>x </a:t>
            </a:r>
            <a:r>
              <a:rPr lang="sk-SK" smtClean="0"/>
              <a:t>4€ </a:t>
            </a:r>
            <a:r>
              <a:rPr lang="sk-SK" dirty="0" smtClean="0"/>
              <a:t>= </a:t>
            </a:r>
            <a:r>
              <a:rPr lang="sk-SK" b="1" dirty="0" smtClean="0"/>
              <a:t>800 tisíc </a:t>
            </a:r>
            <a:r>
              <a:rPr lang="sk-SK" b="1" dirty="0"/>
              <a:t>€</a:t>
            </a:r>
            <a:endParaRPr lang="sk-SK" b="1" dirty="0" smtClean="0"/>
          </a:p>
          <a:p>
            <a:pPr algn="ctr"/>
            <a:endParaRPr lang="sk-SK" dirty="0"/>
          </a:p>
          <a:p>
            <a:pPr algn="ctr"/>
            <a:r>
              <a:rPr lang="sk-SK" dirty="0"/>
              <a:t>D</a:t>
            </a:r>
            <a:r>
              <a:rPr lang="sk-SK" dirty="0" smtClean="0"/>
              <a:t>otácia zo SFZ – 1 milión </a:t>
            </a:r>
            <a:r>
              <a:rPr lang="sk-SK" dirty="0"/>
              <a:t>€</a:t>
            </a:r>
            <a:r>
              <a:rPr lang="sk-SK" dirty="0" smtClean="0"/>
              <a:t> – spolu </a:t>
            </a:r>
            <a:r>
              <a:rPr lang="sk-SK" b="1" dirty="0" smtClean="0"/>
              <a:t>1,8 milióna </a:t>
            </a:r>
            <a:r>
              <a:rPr lang="sk-SK" b="1" dirty="0"/>
              <a:t>€</a:t>
            </a:r>
            <a:endParaRPr lang="sk-SK" b="1" dirty="0" smtClean="0"/>
          </a:p>
          <a:p>
            <a:pPr algn="ctr"/>
            <a:endParaRPr lang="sk-SK" dirty="0"/>
          </a:p>
          <a:p>
            <a:pPr algn="ctr"/>
            <a:r>
              <a:rPr lang="sk-SK" dirty="0"/>
              <a:t>c</a:t>
            </a:r>
            <a:r>
              <a:rPr lang="sk-SK" dirty="0" smtClean="0"/>
              <a:t>ca 60 tisíc mládežníkov na Slovensku: 1,8  mil. </a:t>
            </a:r>
            <a:r>
              <a:rPr lang="sk-SK" dirty="0"/>
              <a:t>€</a:t>
            </a:r>
            <a:r>
              <a:rPr lang="sk-SK" dirty="0" smtClean="0"/>
              <a:t> / 60 tis. = </a:t>
            </a:r>
            <a:r>
              <a:rPr lang="sk-SK" b="1" dirty="0" smtClean="0"/>
              <a:t>30</a:t>
            </a:r>
            <a:r>
              <a:rPr lang="sk-SK" b="1" dirty="0"/>
              <a:t>€</a:t>
            </a:r>
          </a:p>
        </p:txBody>
      </p:sp>
      <p:sp>
        <p:nvSpPr>
          <p:cNvPr id="4" name="Šípka dolu 3"/>
          <p:cNvSpPr/>
          <p:nvPr/>
        </p:nvSpPr>
        <p:spPr>
          <a:xfrm>
            <a:off x="4342962" y="2576603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lu 4"/>
          <p:cNvSpPr/>
          <p:nvPr/>
        </p:nvSpPr>
        <p:spPr>
          <a:xfrm>
            <a:off x="4342962" y="379945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lu 5"/>
          <p:cNvSpPr/>
          <p:nvPr/>
        </p:nvSpPr>
        <p:spPr>
          <a:xfrm>
            <a:off x="4342962" y="457381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4342962" y="5373446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694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221088"/>
            <a:ext cx="1800200" cy="1800200"/>
          </a:xfr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762000" y="28575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800" b="1" dirty="0" smtClean="0"/>
              <a:t>HLAVNÝ CIEĽ</a:t>
            </a:r>
            <a:endParaRPr lang="sk-SK" sz="4800" b="1" dirty="0"/>
          </a:p>
        </p:txBody>
      </p:sp>
    </p:spTree>
    <p:extLst>
      <p:ext uri="{BB962C8B-B14F-4D97-AF65-F5344CB8AC3E}">
        <p14:creationId xmlns:p14="http://schemas.microsoft.com/office/powerpoint/2010/main" val="2141229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sk-SK" sz="4800" dirty="0" smtClean="0"/>
              <a:t>HLAVNÝ CIEĽ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6792"/>
            <a:ext cx="8460432" cy="53012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k-SK" sz="2000" b="1" dirty="0"/>
              <a:t>Vrátiť </a:t>
            </a:r>
            <a:r>
              <a:rPr lang="sk-SK" sz="2000" b="1" dirty="0" err="1"/>
              <a:t>ZsFZ</a:t>
            </a:r>
            <a:r>
              <a:rPr lang="sk-SK" sz="2000" b="1" dirty="0"/>
              <a:t> z pohľadu SFZ a odbornej futbalovej verejnosti štatút </a:t>
            </a:r>
            <a:endParaRPr lang="sk-SK" sz="2000" b="1" dirty="0" smtClean="0"/>
          </a:p>
          <a:p>
            <a:pPr algn="just"/>
            <a:endParaRPr lang="sk-SK" sz="2000" dirty="0"/>
          </a:p>
          <a:p>
            <a:pPr marL="3317875" indent="-441325">
              <a:buFont typeface="Wingdings" pitchFamily="2" charset="2"/>
              <a:buChar char="ü"/>
            </a:pPr>
            <a:r>
              <a:rPr lang="sk-SK" b="1" dirty="0" smtClean="0"/>
              <a:t>    stabilizovaného </a:t>
            </a:r>
            <a:endParaRPr lang="sk-SK" b="1" dirty="0"/>
          </a:p>
          <a:p>
            <a:pPr marL="3317875" indent="-441325">
              <a:buFont typeface="Wingdings" pitchFamily="2" charset="2"/>
              <a:buChar char="ü"/>
            </a:pPr>
            <a:r>
              <a:rPr lang="sk-SK" b="1" dirty="0" smtClean="0"/>
              <a:t>    dôveryhodného 		</a:t>
            </a:r>
          </a:p>
          <a:p>
            <a:pPr marL="3317875" indent="-441325">
              <a:buFont typeface="Wingdings" pitchFamily="2" charset="2"/>
              <a:buChar char="ü"/>
            </a:pPr>
            <a:r>
              <a:rPr lang="sk-SK" b="1" dirty="0" smtClean="0"/>
              <a:t>    transparentného</a:t>
            </a:r>
          </a:p>
          <a:p>
            <a:pPr marL="3317875" indent="-441325">
              <a:buFont typeface="Wingdings" pitchFamily="2" charset="2"/>
              <a:buChar char="ü"/>
            </a:pPr>
            <a:r>
              <a:rPr lang="sk-SK" sz="2600" b="1" spc="-100" dirty="0">
                <a:solidFill>
                  <a:srgbClr val="92D050"/>
                </a:solidFill>
              </a:rPr>
              <a:t> </a:t>
            </a:r>
            <a:r>
              <a:rPr lang="sk-SK" sz="2600" b="1" spc="-100" dirty="0" smtClean="0">
                <a:solidFill>
                  <a:srgbClr val="92D050"/>
                </a:solidFill>
              </a:rPr>
              <a:t>   </a:t>
            </a:r>
            <a:r>
              <a:rPr lang="sk-SK" b="1" dirty="0" smtClean="0"/>
              <a:t>rešpektovaného</a:t>
            </a:r>
            <a:endParaRPr lang="sk-SK" b="1" dirty="0"/>
          </a:p>
          <a:p>
            <a:pPr marL="114300" indent="0">
              <a:buNone/>
            </a:pPr>
            <a:endParaRPr lang="sk-SK" dirty="0"/>
          </a:p>
          <a:p>
            <a:pPr marL="114300" indent="0" algn="ctr">
              <a:buNone/>
            </a:pPr>
            <a:r>
              <a:rPr lang="sk-SK" sz="3600" b="1" dirty="0" smtClean="0">
                <a:solidFill>
                  <a:srgbClr val="92D050"/>
                </a:solidFill>
              </a:rPr>
              <a:t>		</a:t>
            </a:r>
            <a:r>
              <a:rPr lang="sk-SK" sz="3600" b="1" dirty="0">
                <a:solidFill>
                  <a:srgbClr val="92D050"/>
                </a:solidFill>
              </a:rPr>
              <a:t> </a:t>
            </a:r>
            <a:r>
              <a:rPr lang="sk-SK" sz="3600" b="1" dirty="0" smtClean="0">
                <a:solidFill>
                  <a:srgbClr val="92D050"/>
                </a:solidFill>
              </a:rPr>
              <a:t>                            PARTNERA!</a:t>
            </a:r>
            <a:endParaRPr lang="sk-SK" sz="3600" b="1" dirty="0">
              <a:solidFill>
                <a:srgbClr val="92D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684134"/>
            <a:ext cx="3262041" cy="72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1222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35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/>
          <a:lstStyle/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 smtClean="0">
              <a:solidFill>
                <a:schemeClr val="tx2"/>
              </a:solidFill>
            </a:endParaRPr>
          </a:p>
          <a:p>
            <a:pPr marL="114300" indent="0" algn="ctr">
              <a:spcBef>
                <a:spcPct val="0"/>
              </a:spcBef>
              <a:buNone/>
            </a:pPr>
            <a:r>
              <a:rPr lang="sk-SK" sz="4800" b="1" spc="-100" dirty="0" smtClean="0">
                <a:solidFill>
                  <a:schemeClr val="tx2"/>
                </a:solidFill>
              </a:rPr>
              <a:t>    HRAJME </a:t>
            </a:r>
            <a:r>
              <a:rPr lang="sk-SK" sz="4800" b="1" spc="-100" dirty="0">
                <a:solidFill>
                  <a:schemeClr val="tx2"/>
                </a:solidFill>
              </a:rPr>
              <a:t>FÉR</a:t>
            </a:r>
            <a:r>
              <a:rPr lang="sk-SK" sz="4800" b="1" spc="-100" dirty="0" smtClean="0">
                <a:solidFill>
                  <a:schemeClr val="tx2"/>
                </a:solidFill>
              </a:rPr>
              <a:t>!</a:t>
            </a:r>
          </a:p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>
              <a:solidFill>
                <a:schemeClr val="tx2"/>
              </a:solidFill>
            </a:endParaRPr>
          </a:p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 smtClean="0">
              <a:solidFill>
                <a:schemeClr val="tx2"/>
              </a:solidFill>
            </a:endParaRPr>
          </a:p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>
              <a:solidFill>
                <a:schemeClr val="tx2"/>
              </a:solidFill>
            </a:endParaRPr>
          </a:p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>
              <a:solidFill>
                <a:schemeClr val="tx2"/>
              </a:solidFill>
            </a:endParaRPr>
          </a:p>
          <a:p>
            <a:pPr marL="114300" indent="0" algn="ctr">
              <a:spcBef>
                <a:spcPct val="0"/>
              </a:spcBef>
              <a:buNone/>
            </a:pPr>
            <a:endParaRPr lang="sk-SK" sz="2800" b="1" spc="-1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09" y="2529000"/>
            <a:ext cx="2197183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06" y="1989000"/>
            <a:ext cx="330798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7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1784" y="332656"/>
            <a:ext cx="8460432" cy="864096"/>
          </a:xfrm>
        </p:spPr>
        <p:txBody>
          <a:bodyPr/>
          <a:lstStyle/>
          <a:p>
            <a:pPr marL="114300" indent="0" algn="ctr">
              <a:spcBef>
                <a:spcPct val="0"/>
              </a:spcBef>
              <a:buNone/>
            </a:pPr>
            <a:r>
              <a:rPr lang="sk-SK" sz="4000" b="1" spc="-100" dirty="0">
                <a:solidFill>
                  <a:schemeClr val="tx2"/>
                </a:solidFill>
              </a:rPr>
              <a:t>POTOM NÁS BUDE FUTBAL SPÁJAŤ!</a:t>
            </a:r>
          </a:p>
          <a:p>
            <a:pPr marL="114300" indent="0" algn="ctr">
              <a:spcBef>
                <a:spcPct val="0"/>
              </a:spcBef>
              <a:buNone/>
            </a:pPr>
            <a:endParaRPr lang="sk-SK" sz="2400" b="1" spc="-100" dirty="0">
              <a:solidFill>
                <a:schemeClr val="tx2"/>
              </a:solidFill>
            </a:endParaRPr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62" y="1989000"/>
            <a:ext cx="457887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38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4844008"/>
          </a:xfrm>
        </p:spPr>
        <p:txBody>
          <a:bodyPr/>
          <a:lstStyle/>
          <a:p>
            <a:pPr marL="114300" indent="0" algn="ctr">
              <a:buNone/>
            </a:pPr>
            <a:r>
              <a:rPr lang="sk-SK" sz="4000" b="1" spc="-100" dirty="0">
                <a:solidFill>
                  <a:srgbClr val="92D050"/>
                </a:solidFill>
              </a:rPr>
              <a:t>A STANEME SA JEDNOU FUTBALOVOU RODINOU!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9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marL="114300" indent="0">
              <a:buNone/>
            </a:pPr>
            <a:endParaRPr lang="sk-SK" dirty="0" smtClean="0"/>
          </a:p>
          <a:p>
            <a:pPr marL="114300" indent="0" algn="ctr">
              <a:buNone/>
            </a:pPr>
            <a:r>
              <a:rPr lang="sk-SK" sz="41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Ďakujem za pozornosť!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684134"/>
            <a:ext cx="32620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72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03976" cy="1143000"/>
          </a:xfrm>
        </p:spPr>
        <p:txBody>
          <a:bodyPr/>
          <a:lstStyle/>
          <a:p>
            <a:r>
              <a:rPr lang="sk-SK" dirty="0" smtClean="0"/>
              <a:t>ŽIVOTOPIS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064896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spcBef>
                <a:spcPct val="0"/>
              </a:spcBef>
              <a:buNone/>
            </a:pPr>
            <a:r>
              <a:rPr lang="sk-SK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Športová oblasť – funkcionárska kariéra</a:t>
            </a:r>
            <a:r>
              <a:rPr lang="sk-SK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114300" indent="0">
              <a:spcBef>
                <a:spcPct val="0"/>
              </a:spcBef>
              <a:buNone/>
            </a:pPr>
            <a:endParaRPr lang="sk-SK" b="1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spcBef>
                <a:spcPct val="0"/>
              </a:spcBef>
              <a:buNone/>
            </a:pPr>
            <a:endParaRPr lang="sk-SK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 smtClean="0"/>
              <a:t>2004 </a:t>
            </a:r>
            <a:r>
              <a:rPr lang="sk-SK" dirty="0"/>
              <a:t>– 2011		</a:t>
            </a:r>
            <a:r>
              <a:rPr lang="sk-SK" dirty="0" smtClean="0"/>
              <a:t>prezident </a:t>
            </a:r>
            <a:r>
              <a:rPr lang="sk-SK" dirty="0"/>
              <a:t>ŠKF Baník </a:t>
            </a:r>
            <a:r>
              <a:rPr lang="sk-SK" dirty="0" smtClean="0"/>
              <a:t>Handlová</a:t>
            </a:r>
          </a:p>
          <a:p>
            <a:endParaRPr lang="sk-SK" dirty="0"/>
          </a:p>
          <a:p>
            <a:r>
              <a:rPr lang="sk-SK" dirty="0" smtClean="0"/>
              <a:t>2006 – 2008 		</a:t>
            </a:r>
            <a:r>
              <a:rPr lang="sk-SK" dirty="0"/>
              <a:t>manažér reprezentácie žien SR v </a:t>
            </a:r>
            <a:r>
              <a:rPr lang="sk-SK" dirty="0" smtClean="0"/>
              <a:t>hádzanej</a:t>
            </a:r>
          </a:p>
          <a:p>
            <a:endParaRPr lang="sk-SK" dirty="0"/>
          </a:p>
          <a:p>
            <a:r>
              <a:rPr lang="sk-SK" dirty="0"/>
              <a:t>2011 </a:t>
            </a:r>
            <a:r>
              <a:rPr lang="sk-SK" dirty="0" smtClean="0"/>
              <a:t>– 2012 		člen Rady SFZ a </a:t>
            </a:r>
            <a:r>
              <a:rPr lang="sk-SK" dirty="0" err="1" smtClean="0"/>
              <a:t>ZsFZ</a:t>
            </a:r>
            <a:endParaRPr lang="sk-SK" dirty="0" smtClean="0"/>
          </a:p>
          <a:p>
            <a:pPr marL="114300" indent="0">
              <a:buNone/>
            </a:pPr>
            <a:endParaRPr lang="sk-SK" dirty="0" smtClean="0"/>
          </a:p>
          <a:p>
            <a:r>
              <a:rPr lang="sk-SK" dirty="0" smtClean="0"/>
              <a:t>od 2011</a:t>
            </a:r>
            <a:r>
              <a:rPr lang="sk-SK" dirty="0"/>
              <a:t>	</a:t>
            </a:r>
            <a:r>
              <a:rPr lang="sk-SK" dirty="0" smtClean="0"/>
              <a:t>	prezident </a:t>
            </a:r>
            <a:r>
              <a:rPr lang="sk-SK" dirty="0"/>
              <a:t>FC Baník HN </a:t>
            </a:r>
            <a:r>
              <a:rPr lang="sk-SK" dirty="0" smtClean="0"/>
              <a:t>Prievidza </a:t>
            </a:r>
            <a:r>
              <a:rPr lang="sk-SK" dirty="0"/>
              <a:t> </a:t>
            </a:r>
            <a:r>
              <a:rPr lang="sk-SK" dirty="0" smtClean="0"/>
              <a:t>&amp; Handlová, </a:t>
            </a:r>
            <a:endParaRPr lang="sk-SK" dirty="0"/>
          </a:p>
          <a:p>
            <a:pPr marL="114300" indent="0">
              <a:buNone/>
            </a:pPr>
            <a:r>
              <a:rPr lang="sk-SK" dirty="0"/>
              <a:t>	</a:t>
            </a:r>
            <a:r>
              <a:rPr lang="sk-SK" dirty="0" smtClean="0"/>
              <a:t>		člen </a:t>
            </a:r>
            <a:r>
              <a:rPr lang="sk-SK" dirty="0"/>
              <a:t>VV </a:t>
            </a:r>
            <a:r>
              <a:rPr lang="sk-SK" dirty="0" err="1" smtClean="0"/>
              <a:t>ZsFZ</a:t>
            </a:r>
            <a:endParaRPr lang="sk-SK" dirty="0" smtClean="0"/>
          </a:p>
          <a:p>
            <a:pPr marL="114300" indent="0">
              <a:buNone/>
            </a:pPr>
            <a:r>
              <a:rPr lang="sk-SK" dirty="0"/>
              <a:t>	</a:t>
            </a:r>
            <a:r>
              <a:rPr lang="sk-SK" dirty="0" smtClean="0"/>
              <a:t>		</a:t>
            </a:r>
            <a:r>
              <a:rPr lang="sk-SK" dirty="0"/>
              <a:t>delegát konferencie SFZ a </a:t>
            </a:r>
            <a:r>
              <a:rPr lang="sk-SK" dirty="0" err="1" smtClean="0"/>
              <a:t>ZsFZ</a:t>
            </a:r>
            <a:r>
              <a:rPr lang="sk-SK" dirty="0" smtClean="0"/>
              <a:t>		</a:t>
            </a:r>
          </a:p>
          <a:p>
            <a:pPr marL="114300" indent="0">
              <a:buNone/>
            </a:pPr>
            <a:endParaRPr lang="sk-SK" dirty="0" smtClean="0"/>
          </a:p>
          <a:p>
            <a:r>
              <a:rPr lang="sk-SK" dirty="0"/>
              <a:t>o</a:t>
            </a:r>
            <a:r>
              <a:rPr lang="sk-SK" dirty="0" smtClean="0"/>
              <a:t>d 2014 		predseda </a:t>
            </a:r>
            <a:r>
              <a:rPr lang="sk-SK" dirty="0"/>
              <a:t>Matričnej komisie SFZ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07"/>
            <a:ext cx="2907929" cy="1944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67" y="5229200"/>
            <a:ext cx="122005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sk-SK" dirty="0" smtClean="0"/>
          </a:p>
          <a:p>
            <a:pPr lvl="0" algn="just"/>
            <a:r>
              <a:rPr lang="sk-SK" dirty="0" smtClean="0"/>
              <a:t>V </a:t>
            </a:r>
            <a:r>
              <a:rPr lang="sk-SK" dirty="0"/>
              <a:t>súčasnosti má FC Baník HN Prievidza &amp; Handlová </a:t>
            </a:r>
            <a:r>
              <a:rPr lang="sk-SK" b="1" dirty="0">
                <a:solidFill>
                  <a:srgbClr val="C00000"/>
                </a:solidFill>
              </a:rPr>
              <a:t>20 družstiev</a:t>
            </a:r>
            <a:r>
              <a:rPr lang="sk-SK" dirty="0"/>
              <a:t> a z toho je </a:t>
            </a:r>
            <a:r>
              <a:rPr lang="sk-SK" b="1" dirty="0">
                <a:solidFill>
                  <a:srgbClr val="C00000"/>
                </a:solidFill>
              </a:rPr>
              <a:t>17 mládežníckych </a:t>
            </a:r>
          </a:p>
          <a:p>
            <a:pPr marL="0" lvl="0" indent="0" algn="just">
              <a:buNone/>
            </a:pPr>
            <a:endParaRPr lang="sk-SK" dirty="0"/>
          </a:p>
          <a:p>
            <a:pPr lvl="0" algn="just"/>
            <a:r>
              <a:rPr lang="sk-SK" dirty="0"/>
              <a:t>Aktívnych je momentálne </a:t>
            </a:r>
            <a:r>
              <a:rPr lang="sk-SK" b="1" dirty="0">
                <a:solidFill>
                  <a:srgbClr val="C00000"/>
                </a:solidFill>
              </a:rPr>
              <a:t>453 hráčov a hráčok a z toho 328 mládežníkov</a:t>
            </a:r>
          </a:p>
          <a:p>
            <a:endParaRPr lang="sk-SK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800" dirty="0" smtClean="0"/>
              <a:t>       FC Baník HN Prievidza  &amp; Handlová</a:t>
            </a:r>
            <a:endParaRPr lang="sk-SK" sz="3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363"/>
            <a:ext cx="1289304" cy="1260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17032"/>
            <a:ext cx="3094853" cy="18000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" y="4437112"/>
            <a:ext cx="2700342" cy="180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19" y="4437112"/>
            <a:ext cx="284948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79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ČAKAJÚ NÁS...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sk-SK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sk-SK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KRÁTKODOBÉ    CIELE</a:t>
            </a:r>
          </a:p>
          <a:p>
            <a:pPr marL="114300" indent="0">
              <a:spcBef>
                <a:spcPct val="0"/>
              </a:spcBef>
              <a:buNone/>
            </a:pPr>
            <a:endParaRPr lang="sk-SK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sk-SK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sk-SK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STREDNODOBÉ    CIELE    </a:t>
            </a:r>
          </a:p>
          <a:p>
            <a:pPr>
              <a:spcBef>
                <a:spcPct val="0"/>
              </a:spcBef>
            </a:pPr>
            <a:endParaRPr lang="sk-SK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sk-SK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sk-SK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HLAVNÝ    CIEĽ</a:t>
            </a:r>
            <a:endParaRPr lang="sk-SK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684134"/>
            <a:ext cx="3262041" cy="72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7557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784" y="2639194"/>
            <a:ext cx="7698432" cy="1579612"/>
          </a:xfrm>
        </p:spPr>
        <p:txBody>
          <a:bodyPr/>
          <a:lstStyle/>
          <a:p>
            <a:pPr algn="ctr"/>
            <a:r>
              <a:rPr lang="sk-SK" b="1" dirty="0"/>
              <a:t>KRÁTKODOBÉ    CIELE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455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20193"/>
            <a:ext cx="1397000" cy="1041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8460432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KRÁTKODOBÉ CIELE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80728"/>
            <a:ext cx="8316416" cy="4824536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endParaRPr lang="sk-SK" dirty="0" smtClean="0"/>
          </a:p>
          <a:p>
            <a:pPr algn="just"/>
            <a:r>
              <a:rPr lang="sk-SK" dirty="0"/>
              <a:t>Dohodnúť rozdelenie najvyšších funkcií </a:t>
            </a:r>
            <a:r>
              <a:rPr lang="sk-SK" dirty="0" smtClean="0"/>
              <a:t>v rámci </a:t>
            </a:r>
            <a:r>
              <a:rPr lang="sk-SK" dirty="0" err="1" smtClean="0"/>
              <a:t>ZsFZ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smtClean="0"/>
              <a:t>predseda </a:t>
            </a:r>
            <a:r>
              <a:rPr lang="sk-SK" dirty="0" err="1" smtClean="0"/>
              <a:t>ZsFZ</a:t>
            </a:r>
            <a:r>
              <a:rPr lang="sk-SK" dirty="0" smtClean="0"/>
              <a:t>, </a:t>
            </a:r>
            <a:r>
              <a:rPr lang="sk-SK" dirty="0"/>
              <a:t>podpredseda </a:t>
            </a:r>
            <a:r>
              <a:rPr lang="sk-SK" dirty="0" err="1" smtClean="0"/>
              <a:t>ZsFZ</a:t>
            </a:r>
            <a:r>
              <a:rPr lang="sk-SK" dirty="0" smtClean="0"/>
              <a:t> </a:t>
            </a:r>
            <a:r>
              <a:rPr lang="sk-SK" dirty="0"/>
              <a:t>a predseda </a:t>
            </a:r>
            <a:r>
              <a:rPr lang="sk-SK" dirty="0" smtClean="0"/>
              <a:t>Revíznej komisie </a:t>
            </a:r>
            <a:r>
              <a:rPr lang="sk-SK" dirty="0" err="1" smtClean="0"/>
              <a:t>ZsFZ</a:t>
            </a:r>
            <a:r>
              <a:rPr lang="sk-SK" dirty="0" smtClean="0"/>
              <a:t>) </a:t>
            </a:r>
            <a:r>
              <a:rPr lang="sk-SK" dirty="0"/>
              <a:t>medzi Trenčiansky, Trnavsky a Nitriansky kraj, a tým zabezpečiť </a:t>
            </a:r>
            <a:r>
              <a:rPr lang="sk-SK" dirty="0" smtClean="0"/>
              <a:t>vyváženosť</a:t>
            </a:r>
          </a:p>
          <a:p>
            <a:pPr marL="114300" indent="0" algn="just">
              <a:buNone/>
            </a:pPr>
            <a:r>
              <a:rPr lang="sk-SK" dirty="0" smtClean="0"/>
              <a:t>    </a:t>
            </a:r>
            <a:r>
              <a:rPr lang="sk-SK" dirty="0"/>
              <a:t>v zväzových </a:t>
            </a:r>
            <a:r>
              <a:rPr lang="sk-SK" dirty="0" smtClean="0"/>
              <a:t>štruktúrach</a:t>
            </a:r>
            <a:endParaRPr lang="sk-SK" dirty="0"/>
          </a:p>
          <a:p>
            <a:pPr algn="just"/>
            <a:endParaRPr lang="sk-SK" dirty="0" smtClean="0"/>
          </a:p>
          <a:p>
            <a:pPr algn="just"/>
            <a:r>
              <a:rPr lang="sk-SK" dirty="0" smtClean="0"/>
              <a:t>Zefektívniť a zlepšiť prácu sekretariátu v prospech klubov a komisií – </a:t>
            </a:r>
            <a:r>
              <a:rPr lang="sk-SK" b="1" dirty="0" smtClean="0"/>
              <a:t>	</a:t>
            </a:r>
          </a:p>
          <a:p>
            <a:pPr marL="2152650" indent="0" algn="just">
              <a:buFont typeface="Wingdings" pitchFamily="2" charset="2"/>
              <a:buChar char="ü"/>
            </a:pPr>
            <a:r>
              <a:rPr lang="sk-SK" b="1" dirty="0"/>
              <a:t>	</a:t>
            </a:r>
            <a:r>
              <a:rPr lang="sk-SK" b="1" dirty="0" smtClean="0"/>
              <a:t>aktívny prístup</a:t>
            </a:r>
          </a:p>
          <a:p>
            <a:pPr marL="2152650" indent="0" algn="just">
              <a:buFont typeface="Wingdings" pitchFamily="2" charset="2"/>
              <a:buChar char="ü"/>
            </a:pPr>
            <a:r>
              <a:rPr lang="sk-SK" b="1" dirty="0" smtClean="0"/>
              <a:t>	odbornosť</a:t>
            </a:r>
          </a:p>
          <a:p>
            <a:pPr marL="2152650" indent="0" algn="just">
              <a:buFont typeface="Wingdings" pitchFamily="2" charset="2"/>
              <a:buChar char="ü"/>
            </a:pPr>
            <a:r>
              <a:rPr lang="sk-SK" b="1" dirty="0" smtClean="0"/>
              <a:t>	komunikatívnosť</a:t>
            </a:r>
          </a:p>
          <a:p>
            <a:pPr marL="114300" indent="0"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Vrátiť nezávislosť jednotlivým komisiám </a:t>
            </a:r>
            <a:r>
              <a:rPr lang="sk-SK" dirty="0"/>
              <a:t>pri rozhodovaní </a:t>
            </a:r>
            <a:endParaRPr lang="sk-SK" dirty="0" smtClean="0"/>
          </a:p>
          <a:p>
            <a:pPr marL="114300" indent="0" algn="just">
              <a:buNone/>
            </a:pPr>
            <a:endParaRPr lang="sk-SK" dirty="0"/>
          </a:p>
          <a:p>
            <a:pPr marL="114300" indent="0" algn="just">
              <a:buNone/>
            </a:pPr>
            <a:endParaRPr lang="sk-SK" dirty="0" smtClean="0"/>
          </a:p>
          <a:p>
            <a:pPr marL="114300" indent="0" algn="just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0" y="5805264"/>
            <a:ext cx="3262041" cy="72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4416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2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12776"/>
            <a:ext cx="8420052" cy="4872608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Zachovanie autonómie jednotlivých </a:t>
            </a:r>
            <a:r>
              <a:rPr lang="sk-SK" dirty="0" err="1"/>
              <a:t>ObFZ</a:t>
            </a:r>
            <a:r>
              <a:rPr lang="sk-SK" dirty="0"/>
              <a:t>, ich VV, komisií, delegátov. Nezasahovanie do života jednotlivých </a:t>
            </a:r>
            <a:r>
              <a:rPr lang="sk-SK" dirty="0" err="1"/>
              <a:t>ObFZ</a:t>
            </a:r>
            <a:r>
              <a:rPr lang="sk-SK" dirty="0"/>
              <a:t> bez vedomia jeho predsedu</a:t>
            </a:r>
            <a:r>
              <a:rPr lang="sk-SK" dirty="0" smtClean="0"/>
              <a:t>.</a:t>
            </a:r>
          </a:p>
          <a:p>
            <a:pPr algn="just"/>
            <a:endParaRPr lang="sk-SK" dirty="0"/>
          </a:p>
          <a:p>
            <a:pPr algn="just"/>
            <a:r>
              <a:rPr lang="sk-SK" dirty="0" smtClean="0"/>
              <a:t>Spolu s ŠTK zabezpečiť rozpis súťaží a jeho distribúciu vždy pred začiatkom sezóny</a:t>
            </a:r>
          </a:p>
          <a:p>
            <a:pPr marL="114300" indent="0"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V TIPOS III. lige zaviesť povinné odovzdávanie DVD zo zápasov nielen na sekretariáte, ale aj hosťujúcemu mužstvu, čím sa zabezpečí väčšia transparentnosť pri rozhodovaní a hodnotení rozhodcov a zároveň sa zníži počet neopodstatnených podnetov zo strany hosťujúceho tímu na </a:t>
            </a:r>
            <a:r>
              <a:rPr lang="sk-SK" dirty="0"/>
              <a:t>komisiu </a:t>
            </a:r>
            <a:r>
              <a:rPr lang="sk-SK" dirty="0" smtClean="0"/>
              <a:t>–</a:t>
            </a:r>
          </a:p>
          <a:p>
            <a:pPr algn="just">
              <a:buFont typeface="Calibri" pitchFamily="34" charset="0"/>
              <a:buChar char="–"/>
            </a:pPr>
            <a:r>
              <a:rPr lang="sk-SK" b="1" dirty="0" smtClean="0"/>
              <a:t>sezóna 2016/2017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81" y="5949280"/>
            <a:ext cx="3262041" cy="720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420052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KRÁTKODOBÉ CIELE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52" y="541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6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13633"/>
            <a:ext cx="8382000" cy="484738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V </a:t>
            </a:r>
            <a:r>
              <a:rPr lang="sk-SK" dirty="0"/>
              <a:t>zimnom období organizovať pre kluby hrajúce súťaže </a:t>
            </a:r>
            <a:r>
              <a:rPr lang="sk-SK" dirty="0" err="1"/>
              <a:t>ZsFZ</a:t>
            </a:r>
            <a:r>
              <a:rPr lang="sk-SK" dirty="0"/>
              <a:t> z</a:t>
            </a:r>
            <a:r>
              <a:rPr lang="sk-SK" dirty="0" smtClean="0"/>
              <a:t>imný pohár </a:t>
            </a:r>
            <a:r>
              <a:rPr lang="sk-SK" dirty="0" err="1" smtClean="0"/>
              <a:t>ZsFZ</a:t>
            </a:r>
            <a:r>
              <a:rPr lang="sk-SK" dirty="0" smtClean="0"/>
              <a:t> - kategória muži</a:t>
            </a:r>
          </a:p>
          <a:p>
            <a:pPr algn="just">
              <a:buFont typeface="Calibri" pitchFamily="34" charset="0"/>
              <a:buChar char="–"/>
            </a:pPr>
            <a:r>
              <a:rPr lang="sk-SK" b="1" dirty="0" smtClean="0"/>
              <a:t>sezóna 2016/2017 </a:t>
            </a:r>
          </a:p>
          <a:p>
            <a:pPr marL="114300" indent="0" algn="just">
              <a:buNone/>
            </a:pPr>
            <a:endParaRPr lang="sk-SK" b="1" dirty="0"/>
          </a:p>
          <a:p>
            <a:pPr marL="114300" indent="0" algn="just">
              <a:buNone/>
            </a:pPr>
            <a:endParaRPr lang="sk-SK" dirty="0" smtClean="0"/>
          </a:p>
          <a:p>
            <a:pPr algn="just"/>
            <a:r>
              <a:rPr lang="sk-SK" dirty="0" smtClean="0"/>
              <a:t>Naďalej </a:t>
            </a:r>
            <a:r>
              <a:rPr lang="sk-SK" dirty="0"/>
              <a:t>kvalitne zabezpečiť </a:t>
            </a:r>
            <a:r>
              <a:rPr lang="sk-SK" dirty="0" smtClean="0"/>
              <a:t>v spolupráci so SFZ organizáciu </a:t>
            </a:r>
            <a:r>
              <a:rPr lang="sk-SK" dirty="0"/>
              <a:t>Slovakia </a:t>
            </a:r>
            <a:r>
              <a:rPr lang="sk-SK" dirty="0" err="1" smtClean="0"/>
              <a:t>Cupu</a:t>
            </a:r>
            <a:endParaRPr lang="sk-SK" dirty="0"/>
          </a:p>
          <a:p>
            <a:pPr marL="114300" indent="0" algn="just">
              <a:buNone/>
            </a:pPr>
            <a:endParaRPr lang="sk-SK" dirty="0"/>
          </a:p>
          <a:p>
            <a:pPr algn="just"/>
            <a:r>
              <a:rPr lang="sk-SK" dirty="0"/>
              <a:t>Naďalej zabezpečiť financovanie a výber talentov z radu rozhodcov, ktorí by náš zväz vedeli v budúcnosti reprezentovať  nielen v našich ale aj v medzinárodných súťažiach</a:t>
            </a:r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1" y="6086420"/>
            <a:ext cx="3262041" cy="720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1143000"/>
          </a:xfrm>
        </p:spPr>
        <p:txBody>
          <a:bodyPr/>
          <a:lstStyle/>
          <a:p>
            <a:pPr algn="ctr"/>
            <a:r>
              <a:rPr lang="sk-SK" dirty="0"/>
              <a:t>KRÁTKODOBÉ CIELE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8" y="5546420"/>
            <a:ext cx="1080000" cy="1080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24" y="2132856"/>
            <a:ext cx="10883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00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62000" y="2857500"/>
            <a:ext cx="7620000" cy="1143000"/>
          </a:xfrm>
        </p:spPr>
        <p:txBody>
          <a:bodyPr/>
          <a:lstStyle/>
          <a:p>
            <a:pPr algn="ctr"/>
            <a:r>
              <a:rPr lang="sk-SK" sz="4100" dirty="0" smtClean="0"/>
              <a:t/>
            </a:r>
            <a:br>
              <a:rPr lang="sk-SK" sz="4100" dirty="0" smtClean="0"/>
            </a:br>
            <a:r>
              <a:rPr lang="sk-SK" sz="4100" b="1" dirty="0" smtClean="0"/>
              <a:t>STREDNODOBÉ CIELE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8033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690</TotalTime>
  <Words>529</Words>
  <Application>Microsoft Office PowerPoint</Application>
  <PresentationFormat>Prezentácia na obrazovke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Susediace</vt:lpstr>
      <vt:lpstr>ZMENA</vt:lpstr>
      <vt:lpstr>ŽIVOTOPIS</vt:lpstr>
      <vt:lpstr>       FC Baník HN Prievidza  &amp; Handlová</vt:lpstr>
      <vt:lpstr>ČAKAJÚ NÁS...</vt:lpstr>
      <vt:lpstr>KRÁTKODOBÉ    CIELE </vt:lpstr>
      <vt:lpstr>KRÁTKODOBÉ CIELE</vt:lpstr>
      <vt:lpstr>KRÁTKODOBÉ CIELE</vt:lpstr>
      <vt:lpstr>KRÁTKODOBÉ CIELE</vt:lpstr>
      <vt:lpstr> STREDNODOBÉ CIELE </vt:lpstr>
      <vt:lpstr> STREDNODOBÉ CIELE </vt:lpstr>
      <vt:lpstr> STREDNODOBÉ CIELE </vt:lpstr>
      <vt:lpstr>MLÁDEŽ</vt:lpstr>
      <vt:lpstr>Spolu so SFZ hľadať a zabezpečiť motivačný model spolufinancovania amatérskych klubov pracujúcich s mládežou už od jednotlivých oblastí a okresov</vt:lpstr>
      <vt:lpstr>Prezentácia programu PowerPoint</vt:lpstr>
      <vt:lpstr>HLAVNÝ CIEĽ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Spravca</dc:creator>
  <cp:lastModifiedBy>Spravca</cp:lastModifiedBy>
  <cp:revision>148</cp:revision>
  <dcterms:created xsi:type="dcterms:W3CDTF">2016-01-14T10:42:45Z</dcterms:created>
  <dcterms:modified xsi:type="dcterms:W3CDTF">2016-01-22T09:32:55Z</dcterms:modified>
</cp:coreProperties>
</file>